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4"/>
  </p:sldMasterIdLst>
  <p:notesMasterIdLst>
    <p:notesMasterId r:id="rId16"/>
  </p:notesMasterIdLst>
  <p:handoutMasterIdLst>
    <p:handoutMasterId r:id="rId17"/>
  </p:handoutMasterIdLst>
  <p:sldIdLst>
    <p:sldId id="281" r:id="rId5"/>
    <p:sldId id="287" r:id="rId6"/>
    <p:sldId id="257" r:id="rId7"/>
    <p:sldId id="296" r:id="rId8"/>
    <p:sldId id="297" r:id="rId9"/>
    <p:sldId id="301" r:id="rId10"/>
    <p:sldId id="298" r:id="rId11"/>
    <p:sldId id="299" r:id="rId12"/>
    <p:sldId id="260" r:id="rId13"/>
    <p:sldId id="282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78EEE3"/>
    <a:srgbClr val="731F1C"/>
    <a:srgbClr val="FF3300"/>
    <a:srgbClr val="114263"/>
    <a:srgbClr val="0D3047"/>
    <a:srgbClr val="0B2B41"/>
    <a:srgbClr val="401918"/>
    <a:srgbClr val="AB678E"/>
    <a:srgbClr val="B26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703" autoAdjust="0"/>
  </p:normalViewPr>
  <p:slideViewPr>
    <p:cSldViewPr snapToGrid="0">
      <p:cViewPr varScale="1">
        <p:scale>
          <a:sx n="83" d="100"/>
          <a:sy n="83" d="100"/>
        </p:scale>
        <p:origin x="158" y="106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60A5-9061-4B97-BAA1-62719A80112E}" type="slidenum">
              <a:rPr lang="bg-BG" smtClean="0"/>
              <a:t>‹#›</a:t>
            </a:fld>
            <a:endParaRPr lang="bg-BG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1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254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26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080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1382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52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115308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60A5-9061-4B97-BAA1-62719A80112E}" type="slidenum">
              <a:rPr lang="bg-BG" smtClean="0"/>
              <a:t>‹#›</a:t>
            </a:fld>
            <a:endParaRPr lang="bg-BG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38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60A5-9061-4B97-BAA1-62719A80112E}" type="slidenum">
              <a:rPr lang="bg-BG" smtClean="0"/>
              <a:t>‹#›</a:t>
            </a:fld>
            <a:endParaRPr lang="bg-BG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03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60A5-9061-4B97-BAA1-62719A80112E}" type="slidenum">
              <a:rPr lang="bg-BG" smtClean="0"/>
              <a:t>‹#›</a:t>
            </a:fld>
            <a:endParaRPr lang="bg-BG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60A5-9061-4B97-BAA1-62719A80112E}" type="slidenum">
              <a:rPr lang="bg-BG" smtClean="0"/>
              <a:t>‹#›</a:t>
            </a:fld>
            <a:endParaRPr lang="bg-BG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2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60A5-9061-4B97-BAA1-62719A80112E}" type="slidenum">
              <a:rPr lang="bg-BG" smtClean="0"/>
              <a:t>‹#›</a:t>
            </a:fld>
            <a:endParaRPr lang="bg-BG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6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491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60A5-9061-4B97-BAA1-62719A80112E}" type="slidenum">
              <a:rPr lang="bg-BG" smtClean="0"/>
              <a:t>‹#›</a:t>
            </a:fld>
            <a:endParaRPr lang="bg-BG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60A5-9061-4B97-BAA1-62719A80112E}" type="slidenum">
              <a:rPr lang="bg-BG" smtClean="0"/>
              <a:t>‹#›</a:t>
            </a:fld>
            <a:endParaRPr lang="bg-BG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5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0C7B-F2CE-4B11-96D9-A758575ED632}" type="datetimeFigureOut">
              <a:rPr lang="bg-BG" smtClean="0"/>
              <a:t>13.4.2022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013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700" r:id="rId15"/>
    <p:sldLayoutId id="2147483661" r:id="rId16"/>
    <p:sldLayoutId id="2147483670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filial_kardjali_mgu@abv.bg" TargetMode="External"/><Relationship Id="rId7" Type="http://schemas.microsoft.com/office/2007/relationships/hdphoto" Target="../media/hdphoto6.wdp"/><Relationship Id="rId12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b="2"/>
          <a:stretch/>
        </p:blipFill>
        <p:spPr/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61" y="965915"/>
            <a:ext cx="4523604" cy="2234486"/>
          </a:xfrm>
        </p:spPr>
        <p:txBody>
          <a:bodyPr/>
          <a:lstStyle/>
          <a:p>
            <a:pPr algn="ctr"/>
            <a:r>
              <a:rPr lang="bg-BG" sz="2400" b="1" dirty="0">
                <a:latin typeface="Cambria" panose="02040503050406030204" pitchFamily="18" charset="0"/>
                <a:ea typeface="Cambria" panose="02040503050406030204" pitchFamily="18" charset="0"/>
              </a:rPr>
              <a:t>Минно-геоложки университет „Св. Иван Рилски” гр. София</a:t>
            </a:r>
            <a:br>
              <a:rPr lang="bg-BG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sz="2400" b="1" dirty="0">
                <a:latin typeface="Cambria" panose="02040503050406030204" pitchFamily="18" charset="0"/>
                <a:ea typeface="Cambria" panose="02040503050406030204" pitchFamily="18" charset="0"/>
              </a:rPr>
              <a:t>Филиал Кърджали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5580" y="5633470"/>
            <a:ext cx="4631125" cy="72576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с традиции- 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знания, технологично развитие и </a:t>
            </a:r>
            <a:r>
              <a:rPr lang="ru-RU" sz="1600" b="1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иновации</a:t>
            </a:r>
            <a:endParaRPr lang="bg-BG" sz="1600" b="1" dirty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8555" y="0"/>
            <a:ext cx="6208649" cy="6858000"/>
            <a:chOff x="-3740" y="0"/>
            <a:chExt cx="6208649" cy="6858000"/>
          </a:xfrm>
          <a:noFill/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Картина 3" descr="logo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72" y="3609552"/>
            <a:ext cx="1450821" cy="12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9" b="69"/>
          <a:stretch>
            <a:fillRect/>
          </a:stretch>
        </p:blipFill>
        <p:spPr>
          <a:xfrm>
            <a:off x="-1" y="0"/>
            <a:ext cx="12192001" cy="6858000"/>
          </a:xfr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0981" y="1466694"/>
            <a:ext cx="91909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bg-BG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НЕОБХОДИМИ ДОКУМЕНТИ ЗА КАНДИДАТСТВАНЕ</a:t>
            </a:r>
            <a:endParaRPr lang="bg-BG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"/>
              <a:tabLst>
                <a:tab pos="215900" algn="l"/>
              </a:tabLst>
            </a:pPr>
            <a:endParaRPr lang="bg-BG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"/>
              <a:tabLst>
                <a:tab pos="215900" algn="l"/>
              </a:tabLst>
            </a:pPr>
            <a:r>
              <a:rPr lang="bg-B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аявление</a:t>
            </a:r>
            <a:r>
              <a:rPr lang="bg-B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декларация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кандидатстване</a:t>
            </a:r>
            <a:endParaRPr lang="bg-BG" sz="11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"/>
              <a:tabLst>
                <a:tab pos="215900" algn="l"/>
              </a:tabLst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Декларация на основание чл. 4, ал.1, т.2 от Закона за защита на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личните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данни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bg-BG" sz="11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"/>
              <a:tabLst>
                <a:tab pos="215900" algn="l"/>
              </a:tabLst>
            </a:pPr>
            <a:r>
              <a:rPr lang="bg-B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Диплома за средно образование и копие от нея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Такса за кандидатстване (б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ордеро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банка за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платена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такса</a:t>
            </a:r>
            <a:r>
              <a:rPr lang="bg-B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" r="17"/>
          <a:stretch/>
        </p:blipFill>
        <p:spPr>
          <a:xfrm>
            <a:off x="0" y="-25563"/>
            <a:ext cx="12192000" cy="6858000"/>
          </a:xfrm>
        </p:spPr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2807" y="2434496"/>
            <a:ext cx="5834663" cy="1694826"/>
          </a:xfrm>
        </p:spPr>
        <p:txBody>
          <a:bodyPr/>
          <a:lstStyle/>
          <a:p>
            <a:r>
              <a:rPr lang="bg-BG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гр. Кърджали, ул. „Аграрна” № 2, ет. 3</a:t>
            </a:r>
          </a:p>
          <a:p>
            <a:r>
              <a:rPr lang="bg-BG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сградата на ПГ по селско и горско стопанство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sz="2000" b="1" dirty="0">
                <a:latin typeface="Cambria" panose="02040503050406030204" pitchFamily="18" charset="0"/>
                <a:ea typeface="Cambria" panose="02040503050406030204" pitchFamily="18" charset="0"/>
              </a:rPr>
              <a:t>0877492475,</a:t>
            </a:r>
            <a:r>
              <a:rPr lang="bg-BG" sz="20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bg-BG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0361/ 6 17 88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b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filial_kardjali_mgu@abv.bg</a:t>
            </a:r>
            <a:endParaRPr lang="en-US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8" name="Text Placeholder 87" descr="user website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www.mgu.bg</a:t>
            </a:r>
          </a:p>
        </p:txBody>
      </p: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00" name="Content Placeholder 99" descr="Link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94" y="2890341"/>
            <a:ext cx="602621" cy="656104"/>
          </a:xfrm>
          <a:solidFill>
            <a:schemeClr val="tx1"/>
          </a:solidFill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69" y="-1"/>
            <a:ext cx="2570831" cy="6858001"/>
            <a:chOff x="9621170" y="0"/>
            <a:chExt cx="2570831" cy="6858001"/>
          </a:xfr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cmpd="dbl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1080" y="4136727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Картина 3" descr="logo.gif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69" y="90458"/>
            <a:ext cx="1450821" cy="12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room of red chairs in front of a window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b="2"/>
          <a:stretch/>
        </p:blipFill>
        <p:spPr/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079" y="-182880"/>
            <a:ext cx="4379976" cy="3611880"/>
          </a:xfrm>
        </p:spPr>
        <p:txBody>
          <a:bodyPr/>
          <a:lstStyle/>
          <a:p>
            <a:pPr lvl="0" algn="just">
              <a:lnSpc>
                <a:spcPct val="107000"/>
              </a:lnSpc>
              <a:spcBef>
                <a:spcPts val="0"/>
              </a:spcBef>
            </a:pPr>
            <a:r>
              <a:rPr lang="bg-BG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Минно-геоложкият университет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„Св. Иван Рилски“ развива успешен модел „Наука-бизнес-образование“, който осигурява на завършилите студенти 100% реализация на пазара на труда с висока стартова заплата. Нашите възпитаници заемат ръководни позиции в утвърдени минни компании или развиват собствен бизнес в минерално-суровинната индустрия. </a:t>
            </a: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6224" y="5410873"/>
            <a:ext cx="4285685" cy="537344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endParaRPr lang="bg-BG" sz="1050" b="1" dirty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dirty="0">
                <a:solidFill>
                  <a:srgbClr val="1142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УСПЕШНА РЕАЛИЗАЦИЯ</a:t>
            </a:r>
            <a:endParaRPr lang="en-US" dirty="0">
              <a:solidFill>
                <a:srgbClr val="11426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271125" y="0"/>
              <a:ext cx="3222172" cy="6858000"/>
            </a:xfrm>
            <a:prstGeom prst="rect">
              <a:avLst/>
            </a:prstGeom>
            <a:solidFill>
              <a:schemeClr val="accent2">
                <a:lumMod val="25000"/>
                <a:lumOff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3946800" cy="6858000"/>
            <a:chOff x="0" y="0"/>
            <a:chExt cx="3946800" cy="6858000"/>
          </a:xfrm>
        </p:grpSpPr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34625" y="83127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6486" y="2417815"/>
            <a:ext cx="3932535" cy="377153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Редовна форма на обучение: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Разработване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полезни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изкопаеми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Обогатяване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рециклиране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суровини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Екология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опазване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околната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среда”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„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Компютърни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технологии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инженерната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дейност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„Управление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ресурси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производствени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системи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endParaRPr lang="bg-BG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bg-BG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Задочна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форма на обучение: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Разработване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полезни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изкопаеми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265" y="2619242"/>
            <a:ext cx="3375095" cy="33686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Приема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образователно-квалификационна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степен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Бакалавър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4-годишен срок на обучение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5-ИНЖЕНЕРНИ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специалности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55" y="502944"/>
            <a:ext cx="7128598" cy="830997"/>
          </a:xfrm>
          <a:noFill/>
        </p:spPr>
        <p:txBody>
          <a:bodyPr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Минно-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геоложки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университет „Св. Иван Рилски”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bg-BG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</a:rPr>
              <a:t>Филиал Кърджали</a:t>
            </a:r>
            <a:br>
              <a:rPr lang="bg-BG" sz="1200" dirty="0"/>
            </a:br>
            <a:endParaRPr lang="en-US" sz="1200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5138" y="1582417"/>
            <a:ext cx="882369" cy="882369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" name="Picture Placeholder 4" descr="group of students at graduation">
            <a:extLst>
              <a:ext uri="{FF2B5EF4-FFF2-40B4-BE49-F238E27FC236}">
                <a16:creationId xmlns:a16="http://schemas.microsoft.com/office/drawing/2014/main" id="{BD0958B7-E663-4510-9C53-EE09FEEB73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95" r="3295"/>
          <a:stretch/>
        </p:blipFill>
        <p:spPr>
          <a:xfrm>
            <a:off x="8015666" y="816454"/>
            <a:ext cx="4005197" cy="5128506"/>
          </a:xfr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r="5252"/>
          <a:stretch>
            <a:fillRect/>
          </a:stretch>
        </p:blipFill>
        <p:spPr>
          <a:xfrm>
            <a:off x="5814840" y="1043131"/>
            <a:ext cx="6279892" cy="4958659"/>
          </a:xfrm>
          <a:solidFill>
            <a:schemeClr val="accent2">
              <a:lumMod val="10000"/>
              <a:lumOff val="9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42" y="793749"/>
            <a:ext cx="5107709" cy="752763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Разработване на полезни изкопаеми</a:t>
            </a:r>
            <a:endParaRPr lang="bg-BG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8962" y="1618673"/>
            <a:ext cx="5357812" cy="5239327"/>
          </a:xfrm>
        </p:spPr>
        <p:txBody>
          <a:bodyPr>
            <a:normAutofit/>
          </a:bodyPr>
          <a:lstStyle/>
          <a:p>
            <a:pPr marL="635" indent="359410" algn="just">
              <a:lnSpc>
                <a:spcPct val="10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bg-BG" sz="1300" dirty="0">
                <a:latin typeface="Cambria" panose="02040503050406030204" pitchFamily="18" charset="0"/>
                <a:ea typeface="Cambria" panose="02040503050406030204" pitchFamily="18" charset="0"/>
              </a:rPr>
              <a:t>В тази специалност се подготвят висококвалифицирани инженери за професионална реализация в сферата на разработка на находища на руди, на черни, цветни, редки и благородни метали, въглища, индустриални минерали, строителни и скално-облицовъчни материали. </a:t>
            </a:r>
          </a:p>
          <a:p>
            <a:pPr indent="359410" algn="just">
              <a:lnSpc>
                <a:spcPct val="100000"/>
              </a:lnSpc>
              <a:spcAft>
                <a:spcPts val="0"/>
              </a:spcAft>
            </a:pPr>
            <a:r>
              <a:rPr lang="bg-BG" sz="1300" dirty="0">
                <a:latin typeface="Cambria" panose="02040503050406030204" pitchFamily="18" charset="0"/>
                <a:ea typeface="Cambria" panose="02040503050406030204" pitchFamily="18" charset="0"/>
              </a:rPr>
              <a:t>Водеща цел в обучението е постигането на максимално съчетаване на фундаментални и </a:t>
            </a:r>
            <a:r>
              <a:rPr lang="bg-BG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общоинженерни</a:t>
            </a:r>
            <a:r>
              <a:rPr lang="bg-BG" sz="1300" dirty="0">
                <a:latin typeface="Cambria" panose="02040503050406030204" pitchFamily="18" charset="0"/>
                <a:ea typeface="Cambria" panose="02040503050406030204" pitchFamily="18" charset="0"/>
              </a:rPr>
              <a:t> познания и практическа подготовка, както и придобиване на компетенции в научноизследователската и инженерна практика за разработване на находища на полезни изкопаеми по открит и подземен начин и извършване на взривни работи.</a:t>
            </a:r>
          </a:p>
          <a:p>
            <a:pPr indent="359410" algn="just">
              <a:lnSpc>
                <a:spcPct val="100000"/>
              </a:lnSpc>
              <a:spcAft>
                <a:spcPts val="0"/>
              </a:spcAft>
            </a:pPr>
            <a:r>
              <a:rPr lang="bg-BG" sz="1300" dirty="0">
                <a:latin typeface="Cambria" panose="02040503050406030204" pitchFamily="18" charset="0"/>
                <a:ea typeface="Cambria" panose="02040503050406030204" pitchFamily="18" charset="0"/>
              </a:rPr>
              <a:t>Важен аспект на обучението е формиране на знания и умения за изработване на проекти, за участие в научни форуми и за самостоятелно научно изследване - разработване на дипломна теза.</a:t>
            </a:r>
          </a:p>
          <a:p>
            <a:pPr indent="359410" algn="just">
              <a:lnSpc>
                <a:spcPct val="100000"/>
              </a:lnSpc>
              <a:spcAft>
                <a:spcPts val="0"/>
              </a:spcAft>
            </a:pPr>
            <a:r>
              <a:rPr lang="bg-BG" sz="1300" dirty="0">
                <a:latin typeface="Cambria" panose="02040503050406030204" pitchFamily="18" charset="0"/>
                <a:ea typeface="Cambria" panose="02040503050406030204" pitchFamily="18" charset="0"/>
              </a:rPr>
              <a:t>Инженерите, завършили специалността, могат да работят</a:t>
            </a:r>
            <a:r>
              <a:rPr lang="bg-BG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sz="1300" dirty="0">
                <a:latin typeface="Cambria" panose="02040503050406030204" pitchFamily="18" charset="0"/>
                <a:ea typeface="Cambria" panose="02040503050406030204" pitchFamily="18" charset="0"/>
              </a:rPr>
              <a:t>в научно-изследователски, проектантски и консултантски организации като експерти при решаване на технологични, екологични проблеми, свързани с минната и преработвателната промишленост; да работят в минно-строителни и минно - </a:t>
            </a:r>
            <a:r>
              <a:rPr lang="bg-BG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добивни</a:t>
            </a:r>
            <a:r>
              <a:rPr lang="bg-BG" sz="1300" dirty="0">
                <a:latin typeface="Cambria" panose="02040503050406030204" pitchFamily="18" charset="0"/>
                <a:ea typeface="Cambria" panose="02040503050406030204" pitchFamily="18" charset="0"/>
              </a:rPr>
              <a:t> предприятия, както и в службите по гражданска защита на населението.</a:t>
            </a:r>
          </a:p>
          <a:p>
            <a:pPr algn="just">
              <a:spcAft>
                <a:spcPts val="0"/>
              </a:spcAft>
            </a:pPr>
            <a:r>
              <a:rPr lang="bg-BG" sz="13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90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78" y="793749"/>
            <a:ext cx="5107709" cy="7527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Обогатяване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рециклиране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суровини</a:t>
            </a:r>
            <a:endParaRPr lang="bg-BG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1745" y="1618673"/>
            <a:ext cx="5975927" cy="52393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Подготвят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се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висококвалифицирани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инженери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професионална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реализация в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сферата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преработка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руди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черни, цветни, редки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благородни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метали,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въглища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индустриални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минерали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строителни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скално‐облицовъчни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материали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; управление,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преработка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оползотворяване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твърди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течни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индустриални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битови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отпадъци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Водеща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цел в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обучението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е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постигането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максимално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съчетаване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фундаментални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общоинженерни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познания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практическа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подготовка,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както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придобиване на компетенции в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научноизследователската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инженерна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практика за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преработване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минерални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техногенни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суровини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Провежданите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учебни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практики,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допълват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специфичната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част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лабораторните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упражнения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затвърждават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професионалните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знания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уменията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както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способността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им за работа в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екип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      Области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нa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реализация: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Инженерите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завършили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специалност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„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Обогатяване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рециклиране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суровини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могат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да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работят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в научно‐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изследователски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проектантски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консултантски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организации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като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експерти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при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решаване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технологични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екологични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проблеми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свързани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с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минната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преработвателната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промишленост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; да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ръководят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държавни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научни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бизнес организации, предприятия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фирми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с предмет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дейност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преработване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рудни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нерудни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полезни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изкопаеми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въглища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строителни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скално‐облицовъчни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материали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отпадъци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от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всички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области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човешката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дейност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генериране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нови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продукти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от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отпадъци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пречистване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почви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въздух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води от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различни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замърсители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bg-BG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: Shape 21">
            <a:extLst>
              <a:ext uri="{FF2B5EF4-FFF2-40B4-BE49-F238E27FC236}">
                <a16:creationId xmlns:a16="http://schemas.microsoft.com/office/drawing/2014/main" id="{01887690-2EDF-4913-A835-4503B0E36442}"/>
              </a:ext>
            </a:extLst>
          </p:cNvPr>
          <p:cNvSpPr/>
          <p:nvPr/>
        </p:nvSpPr>
        <p:spPr>
          <a:xfrm>
            <a:off x="7186097" y="257577"/>
            <a:ext cx="4750604" cy="6858000"/>
          </a:xfrm>
          <a:custGeom>
            <a:avLst/>
            <a:gdLst>
              <a:gd name="connsiteX0" fmla="*/ 0 w 4750604"/>
              <a:gd name="connsiteY0" fmla="*/ 0 h 6858000"/>
              <a:gd name="connsiteX1" fmla="*/ 4750604 w 4750604"/>
              <a:gd name="connsiteY1" fmla="*/ 0 h 6858000"/>
              <a:gd name="connsiteX2" fmla="*/ 3101407 w 4750604"/>
              <a:gd name="connsiteY2" fmla="*/ 6858000 h 6858000"/>
              <a:gd name="connsiteX3" fmla="*/ 0 w 47506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0604" h="6858000">
                <a:moveTo>
                  <a:pt x="0" y="0"/>
                </a:moveTo>
                <a:lnTo>
                  <a:pt x="4750604" y="0"/>
                </a:lnTo>
                <a:lnTo>
                  <a:pt x="310140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76" y="793749"/>
            <a:ext cx="5134780" cy="208161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476" y="2950138"/>
            <a:ext cx="4405491" cy="3346991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02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78" y="793749"/>
            <a:ext cx="5107709" cy="7527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Екология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опазване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околната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среда</a:t>
            </a:r>
            <a:endParaRPr lang="bg-BG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0741" y="1863372"/>
            <a:ext cx="5975927" cy="5239327"/>
          </a:xfrm>
        </p:spPr>
        <p:txBody>
          <a:bodyPr>
            <a:noAutofit/>
          </a:bodyPr>
          <a:lstStyle/>
          <a:p>
            <a:pPr lvl="0" algn="just" defTabSz="457200">
              <a:buClr>
                <a:srgbClr val="E48312"/>
              </a:buClr>
              <a:buSzPct val="80000"/>
            </a:pP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	Завършвайки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специалност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„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Екология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и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опазване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на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околната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среда“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Вие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сте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дипломиран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инженер - </a:t>
            </a:r>
            <a:r>
              <a:rPr lang="ru-RU" b="1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еколог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който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може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да:</a:t>
            </a:r>
          </a:p>
          <a:p>
            <a:pPr lvl="0" algn="just" defTabSz="457200">
              <a:buClr>
                <a:srgbClr val="E48312"/>
              </a:buClr>
              <a:buSzPct val="80000"/>
            </a:pPr>
            <a:endParaRPr lang="ru-RU" sz="800" dirty="0">
              <a:solidFill>
                <a:srgbClr val="000000">
                  <a:lumMod val="75000"/>
                  <a:lumOff val="25000"/>
                </a:srgbClr>
              </a:solidFill>
              <a:latin typeface="Cambria" panose="02040503050406030204" pitchFamily="18" charset="0"/>
            </a:endParaRPr>
          </a:p>
          <a:p>
            <a:pPr lvl="0" algn="just" defTabSz="457200">
              <a:buClr>
                <a:srgbClr val="E48312"/>
              </a:buClr>
              <a:buSzPct val="80000"/>
            </a:pP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	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Заема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длъжности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свързани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с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опазване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на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околната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</a:rPr>
              <a:t> среда 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в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геологопроучвателния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,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минния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и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енергийния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отрасли,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химичната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,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фармацевтичната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промишленост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и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селското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стопанство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,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преработването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на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минерални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суровини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;</a:t>
            </a:r>
          </a:p>
          <a:p>
            <a:pPr lvl="0" algn="just" defTabSz="457200">
              <a:buClr>
                <a:srgbClr val="E48312"/>
              </a:buClr>
              <a:buSzPct val="80000"/>
            </a:pPr>
            <a:endParaRPr lang="ru-RU" sz="800" dirty="0">
              <a:solidFill>
                <a:srgbClr val="000000">
                  <a:lumMod val="75000"/>
                  <a:lumOff val="25000"/>
                </a:srgbClr>
              </a:solidFill>
              <a:latin typeface="Cambria" panose="02040503050406030204" pitchFamily="18" charset="0"/>
              <a:sym typeface="Cambria"/>
            </a:endParaRPr>
          </a:p>
          <a:p>
            <a:pPr lvl="0" algn="just" defTabSz="457200">
              <a:buClr>
                <a:srgbClr val="E48312"/>
              </a:buClr>
              <a:buSzPct val="80000"/>
            </a:pP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	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Реализира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знанията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си в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областни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управи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и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общини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, РИОСВ и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като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държавни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служители в институции с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ресор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екология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;</a:t>
            </a:r>
          </a:p>
          <a:p>
            <a:pPr lvl="0" indent="280988" algn="just" defTabSz="457200">
              <a:buClr>
                <a:srgbClr val="E48312"/>
              </a:buClr>
              <a:buSzPct val="80000"/>
              <a:buFont typeface="Wingdings 3" charset="2"/>
              <a:buChar char=""/>
            </a:pPr>
            <a:endParaRPr lang="ru-RU" sz="800" dirty="0">
              <a:solidFill>
                <a:srgbClr val="000000">
                  <a:lumMod val="75000"/>
                  <a:lumOff val="25000"/>
                </a:srgbClr>
              </a:solidFill>
              <a:latin typeface="Cambria" panose="02040503050406030204" pitchFamily="18" charset="0"/>
              <a:sym typeface="Cambria"/>
            </a:endParaRPr>
          </a:p>
          <a:p>
            <a:pPr lvl="0" algn="just" defTabSz="457200">
              <a:buClr>
                <a:srgbClr val="E48312"/>
              </a:buClr>
              <a:buSzPct val="80000"/>
            </a:pPr>
            <a:r>
              <a:rPr lang="ru-RU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	Проекира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и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организира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природозащитни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мероприятия, 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осъществява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административен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контрол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в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различни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отрасли на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промишлеността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и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селското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стопанство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,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експерти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и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изследователи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 в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държавни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институции,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неправителствени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организации и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търговски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дружества с предмет на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дейност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в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областта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на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екологията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и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опазванто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на </a:t>
            </a:r>
            <a:r>
              <a:rPr lang="ru-RU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околната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sym typeface="Cambria"/>
              </a:rPr>
              <a:t> среда.</a:t>
            </a:r>
            <a:endParaRPr lang="bg-BG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2" name="Google Shape;1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0306" y="1863372"/>
            <a:ext cx="5350351" cy="4370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8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4"/>
            <a:ext cx="3944454" cy="685859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88" y="1857306"/>
            <a:ext cx="6172200" cy="34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42" y="60614"/>
            <a:ext cx="4720503" cy="1503219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latin typeface="Cambria" panose="02040503050406030204" pitchFamily="18" charset="0"/>
                <a:ea typeface="Cambria" panose="02040503050406030204" pitchFamily="18" charset="0"/>
              </a:rPr>
              <a:t>Управление на ресурси и производствени системи</a:t>
            </a:r>
            <a:r>
              <a:rPr lang="bg-B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697" y="1769342"/>
            <a:ext cx="4859048" cy="48831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Обучаваните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се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подготвят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за участие в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екипи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при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решаване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въпроси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относно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реализирането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геолого-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проучвателна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минно-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добивна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преработвателна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дейности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съответствие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с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конкретните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условия за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функциониране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бизнеса;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управлението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процесите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за комплексно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дълбочинно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оползотворяване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невъзстановимите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природни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ресурси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наличната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техногенна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суровинна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база;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оперативното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управление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фирмена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дейност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извън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минния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сектор.</a:t>
            </a:r>
          </a:p>
          <a:p>
            <a:pPr algn="just">
              <a:lnSpc>
                <a:spcPct val="100000"/>
              </a:lnSpc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       За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придобиването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необходимите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знания и умения се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предлага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съвременен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учебен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процес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включващ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обучение в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областта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природоматематическите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информационните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минно-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геоложките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инженерно-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технологичните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икономико-управленските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правните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научни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области. </a:t>
            </a:r>
          </a:p>
          <a:p>
            <a:pPr algn="just">
              <a:lnSpc>
                <a:spcPct val="100000"/>
              </a:lnSpc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       „Управление на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ресурси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производствени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системи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предлага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обучение по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отговорната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привлекателна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съвременното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високотехнологично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информационно общество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професия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Инженер-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мениджър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475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748" y="0"/>
            <a:ext cx="4749196" cy="1600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Компютърни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технологии в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инженерната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дейност</a:t>
            </a:r>
            <a:endParaRPr lang="bg-BG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1817832"/>
            <a:ext cx="5200072" cy="436187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bg-BG" sz="5200" dirty="0">
                <a:latin typeface="Cambria" panose="02040503050406030204" pitchFamily="18" charset="0"/>
                <a:ea typeface="Cambria" panose="02040503050406030204" pitchFamily="18" charset="0"/>
              </a:rPr>
              <a:t>       Подготвя специалисти, способни да използват компютърни системи, да проектират, разработват и поддържат приложения на информационните технологии както в областта на минно-</a:t>
            </a:r>
            <a:r>
              <a:rPr lang="bg-BG" sz="5200" dirty="0" err="1">
                <a:latin typeface="Cambria" panose="02040503050406030204" pitchFamily="18" charset="0"/>
                <a:ea typeface="Cambria" panose="02040503050406030204" pitchFamily="18" charset="0"/>
              </a:rPr>
              <a:t>добивния</a:t>
            </a:r>
            <a:r>
              <a:rPr lang="bg-BG" sz="5200" dirty="0">
                <a:latin typeface="Cambria" panose="02040503050406030204" pitchFamily="18" charset="0"/>
                <a:ea typeface="Cambria" panose="02040503050406030204" pitchFamily="18" charset="0"/>
              </a:rPr>
              <a:t>, геоложкия и преработвателен бранш, така и във всички останали сфери на стопанската и административната дейност.</a:t>
            </a:r>
          </a:p>
          <a:p>
            <a:pPr indent="215900" algn="just">
              <a:lnSpc>
                <a:spcPct val="120000"/>
              </a:lnSpc>
              <a:spcAft>
                <a:spcPts val="0"/>
              </a:spcAft>
            </a:pPr>
            <a:r>
              <a:rPr lang="bg-BG" sz="5200" dirty="0">
                <a:latin typeface="Cambria" panose="02040503050406030204" pitchFamily="18" charset="0"/>
                <a:ea typeface="Cambria" panose="02040503050406030204" pitchFamily="18" charset="0"/>
              </a:rPr>
              <a:t>Завършилите специалността успешно се реализират като специалисти в областите: Системни програмисти, приложни програмисти, програмисти в среда на Internet, програмисти на програмируеми контролери и устройства; софтуерни инженери</a:t>
            </a:r>
            <a:r>
              <a:rPr lang="ru-RU" sz="5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bg-BG" sz="5200" dirty="0">
                <a:latin typeface="Cambria" panose="02040503050406030204" pitchFamily="18" charset="0"/>
                <a:ea typeface="Cambria" panose="02040503050406030204" pitchFamily="18" charset="0"/>
              </a:rPr>
              <a:t> системен анализ; проектиране, разработване, тестване и поддръжка на програмни системи; администратори на локални мрежи, на Internet центрове, на информационни системи и бази от данни; управление и поддръжка на информационните потоци и ресурси на предприятия – подбор, инсталация, настройка и поддръжка на необходимия софтуер на фирмата, обучение на персонала, организиране на събиране, обработка и съхраняване на фирмената информация и други.</a:t>
            </a:r>
          </a:p>
          <a:p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44" y="1365827"/>
            <a:ext cx="6172200" cy="462915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062" y="-251171"/>
            <a:ext cx="47491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pages in a book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" r="56"/>
          <a:stretch/>
        </p:blipFill>
        <p:spPr>
          <a:xfrm>
            <a:off x="-9423" y="0"/>
            <a:ext cx="12192001" cy="6858000"/>
          </a:xfrm>
        </p:spPr>
      </p:pic>
      <p:sp>
        <p:nvSpPr>
          <p:cNvPr id="35" name="Text Placeholder 34" descr="subtitle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6577" y="5341569"/>
            <a:ext cx="6592824" cy="97840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g-BG" sz="1300" b="1" dirty="0">
                <a:latin typeface="Cambria" panose="02040503050406030204" pitchFamily="18" charset="0"/>
                <a:ea typeface="Cambria" panose="02040503050406030204" pitchFamily="18" charset="0"/>
              </a:rPr>
              <a:t>ОНЛАЙН на</a:t>
            </a:r>
            <a:r>
              <a:rPr lang="bg-BG" sz="1300" dirty="0">
                <a:latin typeface="Cambria" panose="02040503050406030204" pitchFamily="18" charset="0"/>
                <a:ea typeface="Cambria" panose="02040503050406030204" pitchFamily="18" charset="0"/>
              </a:rPr>
              <a:t> http://mgu.bg/new/index.php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73100" algn="l"/>
              </a:tabLst>
            </a:pPr>
            <a:r>
              <a:rPr lang="bg-BG" sz="1300" b="1" dirty="0">
                <a:latin typeface="Cambria" panose="02040503050406030204" pitchFamily="18" charset="0"/>
                <a:ea typeface="Cambria" panose="02040503050406030204" pitchFamily="18" charset="0"/>
              </a:rPr>
              <a:t>НА МЯСТО ВЪВ ФИЛИАЛА – гр. Кърджали, ул.  „Аграрна“ № 2, ет.3</a:t>
            </a:r>
          </a:p>
          <a:p>
            <a:pPr lvl="0" algn="just">
              <a:spcAft>
                <a:spcPts val="0"/>
              </a:spcAft>
              <a:tabLst>
                <a:tab pos="673100" algn="l"/>
              </a:tabLst>
            </a:pPr>
            <a:r>
              <a:rPr lang="bg-BG" sz="1300" b="1" dirty="0">
                <a:latin typeface="Cambria" panose="02040503050406030204" pitchFamily="18" charset="0"/>
                <a:ea typeface="Cambria" panose="02040503050406030204" pitchFamily="18" charset="0"/>
              </a:rPr>
              <a:t>         В сградата на ПГ по селско и горско стопанство</a:t>
            </a:r>
          </a:p>
          <a:p>
            <a:pPr lvl="0" algn="just">
              <a:spcAft>
                <a:spcPts val="0"/>
              </a:spcAft>
              <a:tabLst>
                <a:tab pos="673100" algn="l"/>
              </a:tabLst>
            </a:pP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423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60" y="576263"/>
            <a:ext cx="8173173" cy="2852737"/>
          </a:xfrm>
        </p:spPr>
        <p:txBody>
          <a:bodyPr/>
          <a:lstStyle/>
          <a:p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КАК и КЪДЕ </a:t>
            </a:r>
            <a:b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се </a:t>
            </a:r>
            <a:r>
              <a:rPr lang="ru-RU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подават</a:t>
            </a: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документи</a:t>
            </a: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 за</a:t>
            </a:r>
            <a:b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кандидатстване</a:t>
            </a: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575C36-314A-42CB-9114-6E0CE4AB2735}">
  <ds:schemaRefs>
    <ds:schemaRef ds:uri="http://purl.org/dc/terms/"/>
    <ds:schemaRef ds:uri="71af3243-3dd4-4a8d-8c0d-dd76da1f02a5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1107</Words>
  <Application>Microsoft Office PowerPoint</Application>
  <PresentationFormat>Широк екран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Corbel</vt:lpstr>
      <vt:lpstr>Wingdings</vt:lpstr>
      <vt:lpstr>Wingdings 3</vt:lpstr>
      <vt:lpstr>Office Theme</vt:lpstr>
      <vt:lpstr>Минно-геоложки университет „Св. Иван Рилски” гр. София  Филиал Кърджали</vt:lpstr>
      <vt:lpstr>Минно-геоложкият университет „Св. Иван Рилски“ развива успешен модел „Наука-бизнес-образование“, който осигурява на завършилите студенти 100% реализация на пазара на труда с висока стартова заплата. Нашите възпитаници заемат ръководни позиции в утвърдени минни компании или развиват собствен бизнес в минерално-суровинната индустрия. </vt:lpstr>
      <vt:lpstr>Минно-геоложки университет „Св. Иван Рилски”   Филиал Кърджали </vt:lpstr>
      <vt:lpstr>Разработване на полезни изкопаеми</vt:lpstr>
      <vt:lpstr>Обогатяване и рециклиране на суровини</vt:lpstr>
      <vt:lpstr>Екология и опазване на околната среда</vt:lpstr>
      <vt:lpstr>Управление на ресурси и производствени системи </vt:lpstr>
      <vt:lpstr>Компютърни технологии в инженерната дейност</vt:lpstr>
      <vt:lpstr>КАК и КЪДЕ  се подават  документи за кандидатстване?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2020-04-27T07:54:43Z</dcterms:created>
  <dcterms:modified xsi:type="dcterms:W3CDTF">2022-04-13T16:37:04Z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